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handoutMasterIdLst>
    <p:handoutMasterId r:id="rId166"/>
  </p:handoutMasterIdLst>
  <p:sldIdLst>
    <p:sldId id="257" r:id="rId4"/>
    <p:sldId id="314" r:id="rId6"/>
    <p:sldId id="325" r:id="rId7"/>
    <p:sldId id="326" r:id="rId8"/>
    <p:sldId id="345" r:id="rId9"/>
    <p:sldId id="327" r:id="rId10"/>
    <p:sldId id="328" r:id="rId11"/>
    <p:sldId id="346" r:id="rId12"/>
    <p:sldId id="330" r:id="rId13"/>
    <p:sldId id="574" r:id="rId14"/>
    <p:sldId id="575" r:id="rId15"/>
    <p:sldId id="347" r:id="rId16"/>
    <p:sldId id="473" r:id="rId17"/>
    <p:sldId id="678" r:id="rId18"/>
    <p:sldId id="679" r:id="rId19"/>
    <p:sldId id="474" r:id="rId20"/>
    <p:sldId id="680" r:id="rId21"/>
    <p:sldId id="388" r:id="rId22"/>
    <p:sldId id="336" r:id="rId23"/>
    <p:sldId id="389" r:id="rId24"/>
    <p:sldId id="337" r:id="rId25"/>
    <p:sldId id="781" r:id="rId26"/>
    <p:sldId id="338" r:id="rId27"/>
    <p:sldId id="348" r:id="rId28"/>
    <p:sldId id="390" r:id="rId29"/>
    <p:sldId id="349" r:id="rId30"/>
    <p:sldId id="786" r:id="rId31"/>
    <p:sldId id="350" r:id="rId32"/>
    <p:sldId id="785" r:id="rId33"/>
    <p:sldId id="358" r:id="rId34"/>
    <p:sldId id="879" r:id="rId35"/>
    <p:sldId id="359" r:id="rId36"/>
    <p:sldId id="884" r:id="rId37"/>
    <p:sldId id="977" r:id="rId38"/>
    <p:sldId id="360" r:id="rId39"/>
    <p:sldId id="880" r:id="rId40"/>
    <p:sldId id="361" r:id="rId41"/>
    <p:sldId id="881" r:id="rId42"/>
    <p:sldId id="362" r:id="rId43"/>
    <p:sldId id="883" r:id="rId44"/>
    <p:sldId id="1080" r:id="rId45"/>
    <p:sldId id="363" r:id="rId46"/>
    <p:sldId id="1081" r:id="rId47"/>
    <p:sldId id="882" r:id="rId48"/>
    <p:sldId id="351" r:id="rId49"/>
    <p:sldId id="352" r:id="rId50"/>
    <p:sldId id="353" r:id="rId51"/>
    <p:sldId id="1072" r:id="rId52"/>
    <p:sldId id="1084" r:id="rId53"/>
    <p:sldId id="354" r:id="rId54"/>
    <p:sldId id="1073" r:id="rId55"/>
    <p:sldId id="355" r:id="rId56"/>
    <p:sldId id="1074" r:id="rId57"/>
    <p:sldId id="1075" r:id="rId58"/>
    <p:sldId id="1076" r:id="rId59"/>
    <p:sldId id="1077" r:id="rId60"/>
    <p:sldId id="356" r:id="rId61"/>
    <p:sldId id="1078" r:id="rId62"/>
    <p:sldId id="357" r:id="rId63"/>
    <p:sldId id="1079" r:id="rId64"/>
    <p:sldId id="391" r:id="rId65"/>
    <p:sldId id="364" r:id="rId66"/>
    <p:sldId id="365" r:id="rId67"/>
    <p:sldId id="1178" r:id="rId68"/>
    <p:sldId id="366" r:id="rId69"/>
    <p:sldId id="367" r:id="rId70"/>
    <p:sldId id="374" r:id="rId71"/>
    <p:sldId id="375" r:id="rId72"/>
    <p:sldId id="376" r:id="rId73"/>
    <p:sldId id="392" r:id="rId74"/>
    <p:sldId id="368" r:id="rId75"/>
    <p:sldId id="1255" r:id="rId76"/>
    <p:sldId id="369" r:id="rId77"/>
    <p:sldId id="1256" r:id="rId78"/>
    <p:sldId id="1259" r:id="rId79"/>
    <p:sldId id="1260" r:id="rId80"/>
    <p:sldId id="377" r:id="rId81"/>
    <p:sldId id="1257" r:id="rId82"/>
    <p:sldId id="371" r:id="rId83"/>
    <p:sldId id="1258" r:id="rId84"/>
    <p:sldId id="466" r:id="rId85"/>
    <p:sldId id="372" r:id="rId86"/>
    <p:sldId id="1261" r:id="rId87"/>
    <p:sldId id="394" r:id="rId88"/>
    <p:sldId id="378" r:id="rId89"/>
    <p:sldId id="379" r:id="rId90"/>
    <p:sldId id="380" r:id="rId91"/>
    <p:sldId id="381" r:id="rId92"/>
    <p:sldId id="395" r:id="rId93"/>
    <p:sldId id="382" r:id="rId94"/>
    <p:sldId id="383" r:id="rId95"/>
    <p:sldId id="1460" r:id="rId96"/>
    <p:sldId id="450" r:id="rId97"/>
    <p:sldId id="451" r:id="rId98"/>
    <p:sldId id="1339" r:id="rId99"/>
    <p:sldId id="452" r:id="rId100"/>
    <p:sldId id="1340" r:id="rId101"/>
    <p:sldId id="453" r:id="rId102"/>
    <p:sldId id="1330" r:id="rId103"/>
    <p:sldId id="447" r:id="rId104"/>
    <p:sldId id="1331" r:id="rId105"/>
    <p:sldId id="448" r:id="rId106"/>
    <p:sldId id="1402" r:id="rId107"/>
    <p:sldId id="449" r:id="rId108"/>
    <p:sldId id="1404" r:id="rId109"/>
    <p:sldId id="418" r:id="rId110"/>
    <p:sldId id="384" r:id="rId111"/>
    <p:sldId id="1332" r:id="rId112"/>
    <p:sldId id="1406" r:id="rId113"/>
    <p:sldId id="1407" r:id="rId114"/>
    <p:sldId id="385" r:id="rId115"/>
    <p:sldId id="1405" r:id="rId116"/>
    <p:sldId id="386" r:id="rId117"/>
    <p:sldId id="1334" r:id="rId118"/>
    <p:sldId id="454" r:id="rId119"/>
    <p:sldId id="1335" r:id="rId120"/>
    <p:sldId id="455" r:id="rId121"/>
    <p:sldId id="1336" r:id="rId122"/>
    <p:sldId id="1461" r:id="rId123"/>
    <p:sldId id="456" r:id="rId124"/>
    <p:sldId id="1337" r:id="rId125"/>
    <p:sldId id="419" r:id="rId126"/>
    <p:sldId id="387" r:id="rId127"/>
    <p:sldId id="396" r:id="rId128"/>
    <p:sldId id="397" r:id="rId129"/>
    <p:sldId id="398" r:id="rId130"/>
    <p:sldId id="399" r:id="rId131"/>
    <p:sldId id="400" r:id="rId132"/>
    <p:sldId id="401" r:id="rId133"/>
    <p:sldId id="402" r:id="rId134"/>
    <p:sldId id="403" r:id="rId135"/>
    <p:sldId id="420" r:id="rId136"/>
    <p:sldId id="406" r:id="rId137"/>
    <p:sldId id="407" r:id="rId138"/>
    <p:sldId id="435" r:id="rId139"/>
    <p:sldId id="436" r:id="rId140"/>
    <p:sldId id="408" r:id="rId141"/>
    <p:sldId id="409" r:id="rId142"/>
    <p:sldId id="410" r:id="rId143"/>
    <p:sldId id="458" r:id="rId144"/>
    <p:sldId id="421" r:id="rId145"/>
    <p:sldId id="411" r:id="rId146"/>
    <p:sldId id="442" r:id="rId147"/>
    <p:sldId id="412" r:id="rId148"/>
    <p:sldId id="422" r:id="rId149"/>
    <p:sldId id="459" r:id="rId150"/>
    <p:sldId id="460" r:id="rId151"/>
    <p:sldId id="461" r:id="rId152"/>
    <p:sldId id="443" r:id="rId153"/>
    <p:sldId id="413" r:id="rId154"/>
    <p:sldId id="414" r:id="rId155"/>
    <p:sldId id="415" r:id="rId156"/>
    <p:sldId id="440" r:id="rId157"/>
    <p:sldId id="441" r:id="rId158"/>
    <p:sldId id="423" r:id="rId159"/>
    <p:sldId id="433" r:id="rId160"/>
    <p:sldId id="434" r:id="rId161"/>
    <p:sldId id="437" r:id="rId162"/>
    <p:sldId id="438" r:id="rId163"/>
    <p:sldId id="439" r:id="rId164"/>
    <p:sldId id="316" r:id="rId165"/>
  </p:sldIdLst>
  <p:sldSz cx="9144000" cy="6858000" type="screen4x3"/>
  <p:notesSz cx="6760845" cy="99421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DC0FF"/>
    <a:srgbClr val="FFFFFF"/>
    <a:srgbClr val="B5C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4128" autoAdjust="0"/>
  </p:normalViewPr>
  <p:slideViewPr>
    <p:cSldViewPr snapToGrid="0">
      <p:cViewPr varScale="1">
        <p:scale>
          <a:sx n="50" d="100"/>
          <a:sy n="50" d="100"/>
        </p:scale>
        <p:origin x="168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1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1" Type="http://schemas.openxmlformats.org/officeDocument/2006/relationships/slide" Target="slides/slide157.xml"/><Relationship Id="rId160" Type="http://schemas.openxmlformats.org/officeDocument/2006/relationships/slide" Target="slides/slide156.xml"/><Relationship Id="rId16" Type="http://schemas.openxmlformats.org/officeDocument/2006/relationships/slide" Target="slides/slide12.xml"/><Relationship Id="rId159" Type="http://schemas.openxmlformats.org/officeDocument/2006/relationships/slide" Target="slides/slide155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54" Type="http://schemas.openxmlformats.org/officeDocument/2006/relationships/slide" Target="slides/slide150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0" Type="http://schemas.openxmlformats.org/officeDocument/2006/relationships/slide" Target="slides/slide146.xml"/><Relationship Id="rId15" Type="http://schemas.openxmlformats.org/officeDocument/2006/relationships/slide" Target="slides/slide11.xml"/><Relationship Id="rId149" Type="http://schemas.openxmlformats.org/officeDocument/2006/relationships/slide" Target="slides/slide145.xml"/><Relationship Id="rId148" Type="http://schemas.openxmlformats.org/officeDocument/2006/relationships/slide" Target="slides/slide144.xml"/><Relationship Id="rId147" Type="http://schemas.openxmlformats.org/officeDocument/2006/relationships/slide" Target="slides/slide143.xml"/><Relationship Id="rId146" Type="http://schemas.openxmlformats.org/officeDocument/2006/relationships/slide" Target="slides/slide142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5423" tIns="47713" rIns="95423" bIns="47713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2" y="0"/>
            <a:ext cx="2929837" cy="498852"/>
          </a:xfrm>
          <a:prstGeom prst="rect">
            <a:avLst/>
          </a:prstGeom>
        </p:spPr>
        <p:txBody>
          <a:bodyPr vert="horz" lIns="95423" tIns="47713" rIns="95423" bIns="47713" rtlCol="0"/>
          <a:lstStyle>
            <a:lvl1pPr algn="r">
              <a:defRPr sz="1300"/>
            </a:lvl1pPr>
          </a:lstStyle>
          <a:p>
            <a:fld id="{3F11E259-0704-4A96-9029-583C193F3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5"/>
            <a:ext cx="2929837" cy="498851"/>
          </a:xfrm>
          <a:prstGeom prst="rect">
            <a:avLst/>
          </a:prstGeom>
        </p:spPr>
        <p:txBody>
          <a:bodyPr vert="horz" lIns="95423" tIns="47713" rIns="95423" bIns="47713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2" y="9443665"/>
            <a:ext cx="2929837" cy="498851"/>
          </a:xfrm>
          <a:prstGeom prst="rect">
            <a:avLst/>
          </a:prstGeom>
        </p:spPr>
        <p:txBody>
          <a:bodyPr vert="horz" lIns="95423" tIns="47713" rIns="95423" bIns="47713" rtlCol="0" anchor="b"/>
          <a:lstStyle>
            <a:lvl1pPr algn="r">
              <a:defRPr sz="1300"/>
            </a:lvl1pPr>
          </a:lstStyle>
          <a:p>
            <a:fld id="{17F8DA47-DAB9-4E9B-8B11-A8AC769CFC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5423" tIns="47713" rIns="95423" bIns="47713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2" y="0"/>
            <a:ext cx="2929837" cy="498852"/>
          </a:xfrm>
          <a:prstGeom prst="rect">
            <a:avLst/>
          </a:prstGeom>
        </p:spPr>
        <p:txBody>
          <a:bodyPr vert="horz" lIns="95423" tIns="47713" rIns="95423" bIns="47713" rtlCol="0"/>
          <a:lstStyle>
            <a:lvl1pPr algn="r">
              <a:defRPr sz="1300"/>
            </a:lvl1pPr>
          </a:lstStyle>
          <a:p>
            <a:fld id="{07E45AC4-77D2-4720-9D3F-883BC1DDD5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23" tIns="47713" rIns="95423" bIns="47713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4"/>
            <a:ext cx="5408930" cy="3914865"/>
          </a:xfrm>
          <a:prstGeom prst="rect">
            <a:avLst/>
          </a:prstGeom>
        </p:spPr>
        <p:txBody>
          <a:bodyPr vert="horz" lIns="95423" tIns="47713" rIns="95423" bIns="47713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5"/>
            <a:ext cx="2929837" cy="498851"/>
          </a:xfrm>
          <a:prstGeom prst="rect">
            <a:avLst/>
          </a:prstGeom>
        </p:spPr>
        <p:txBody>
          <a:bodyPr vert="horz" lIns="95423" tIns="47713" rIns="95423" bIns="47713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2" y="9443665"/>
            <a:ext cx="2929837" cy="498851"/>
          </a:xfrm>
          <a:prstGeom prst="rect">
            <a:avLst/>
          </a:prstGeom>
        </p:spPr>
        <p:txBody>
          <a:bodyPr vert="horz" lIns="95423" tIns="47713" rIns="95423" bIns="47713" rtlCol="0" anchor="b"/>
          <a:lstStyle>
            <a:lvl1pPr algn="r">
              <a:defRPr sz="1300"/>
            </a:lvl1pPr>
          </a:lstStyle>
          <a:p>
            <a:fld id="{9849400F-177C-4236-BC7C-5112B38429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9400F-177C-4236-BC7C-5112B38429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有没有不同意见？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答对的同学请举手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D7A4135-46EF-4BA2-95B9-F5F844552F5A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75335" indent="-29845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9253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70050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146935" indent="-238760" defTabSz="992505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62445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101340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57822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055745" indent="-238760" defTabSz="9925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C1C25FB-AF31-4CD1-88B1-C450019EF6F7}" type="slidenum">
              <a:rPr lang="zh-CN" altLang="en-US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ea typeface="楷体_GB2312" pitchFamily="49" charset="-122"/>
              </a:defRPr>
            </a:lvl1pPr>
          </a:lstStyle>
          <a:p>
            <a:pPr>
              <a:defRPr/>
            </a:pPr>
            <a:fld id="{7553EC42-327A-4DC5-8A3B-3FC00DBD0AF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99D17081-E827-49EE-956A-E5C7666F68A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335210B6-1538-4A72-9138-1037C13D1AB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C4CCEAE0-3EDB-4C19-BFC2-3B71EF61DA8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D0F1D078-FFE2-458A-B60F-C12FD68823F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C07A3F0-6A55-4A74-B752-4361FB4EE8D7}" type="slidenum">
              <a:rPr lang="zh-CN" altLang="en-US">
                <a:solidFill>
                  <a:srgbClr val="1C1C1C"/>
                </a:solidFill>
              </a:rPr>
            </a:fld>
            <a:endParaRPr lang="en-US" altLang="zh-CN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 userDrawn="1"/>
        </p:nvGrpSpPr>
        <p:grpSpPr bwMode="auto">
          <a:xfrm>
            <a:off x="0" y="195263"/>
            <a:ext cx="755650" cy="431800"/>
            <a:chOff x="-786" y="195486"/>
            <a:chExt cx="756363" cy="432048"/>
          </a:xfrm>
        </p:grpSpPr>
        <p:sp>
          <p:nvSpPr>
            <p:cNvPr id="5" name="五边形 4"/>
            <p:cNvSpPr>
              <a:spLocks noChangeArrowheads="1"/>
            </p:cNvSpPr>
            <p:nvPr/>
          </p:nvSpPr>
          <p:spPr bwMode="auto">
            <a:xfrm>
              <a:off x="-786" y="195486"/>
              <a:ext cx="756363" cy="432048"/>
            </a:xfrm>
            <a:prstGeom prst="homePlate">
              <a:avLst>
                <a:gd name="adj" fmla="val 49999"/>
              </a:avLst>
            </a:prstGeom>
            <a:solidFill>
              <a:srgbClr val="0B8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cs typeface="楷体_GB2312" pitchFamily="49" charset="-122"/>
              </a:endParaRPr>
            </a:p>
          </p:txBody>
        </p:sp>
        <p:sp>
          <p:nvSpPr>
            <p:cNvPr id="6" name="五边形 5"/>
            <p:cNvSpPr>
              <a:spLocks noChangeArrowheads="1"/>
            </p:cNvSpPr>
            <p:nvPr/>
          </p:nvSpPr>
          <p:spPr bwMode="auto">
            <a:xfrm>
              <a:off x="-786" y="197074"/>
              <a:ext cx="756363" cy="88951"/>
            </a:xfrm>
            <a:prstGeom prst="homePlate">
              <a:avLst>
                <a:gd name="adj" fmla="val 49995"/>
              </a:avLst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160525"/>
            <a:ext cx="8116391" cy="643913"/>
          </a:xfrm>
        </p:spPr>
        <p:txBody>
          <a:bodyPr/>
          <a:lstStyle>
            <a:lvl1pPr>
              <a:defRPr b="0" i="0" baseline="0"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 baseline="0"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>
              <a:defRPr b="1" i="0" baseline="0"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>
              <a:defRPr b="1" i="0" baseline="0"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>
              <a:defRPr b="1" i="0" baseline="0"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>
              <a:defRPr b="1" i="0" baseline="0"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CE5E9-B6EE-4128-87EA-E68AACC1DC92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CBAFB-72E0-4A51-95B2-31955ECFFBCF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337C1-E69E-4D4A-A8F9-0B0A666610E6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86C3E-F850-41DA-9F5D-9EE5C191B968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A0416-C3C0-4A55-B3AB-D651B26F6A2A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793BCCE3-325A-4BEC-ADD9-CC5208E5580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637BA-84C5-4ADB-ABDF-79D51ACBCEC6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FBD3B-9A15-4503-8327-F7D8166B63ED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D91E8-F6AA-40E0-AE34-F0118636E012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BB1D6-10ED-487A-9AB9-66A1F63C30F8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E0279-D67A-45F5-90E0-7F3CAED49191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EDDF7C24-5C05-41AD-A17B-B817B7ED2FB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710F5AFC-E3B4-4BEB-9C53-133FD198002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68A5D00A-2961-4E7E-BA23-23A115E329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4A8B0883-E3E7-4409-B415-D7DBEFDB2CD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ACB43088-7829-4A02-84A5-8156C9BEFB5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289E80A7-527F-4009-A846-7020F9E65FC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楷体_GB2312" pitchFamily="49" charset="-122"/>
              </a:defRPr>
            </a:lvl1pPr>
          </a:lstStyle>
          <a:p>
            <a:pPr>
              <a:defRPr/>
            </a:pPr>
            <a:fld id="{B0182568-52ED-47E8-A66F-BD256ED0067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09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>
                <a:solidFill>
                  <a:srgbClr val="000000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809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400">
                <a:solidFill>
                  <a:srgbClr val="000000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809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>
                <a:solidFill>
                  <a:srgbClr val="000000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7CB030-AD4E-451F-897F-27696F74AD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09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09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40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09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C7FF5F-E73E-4BCA-AB54-9F078C7126B9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8.png"/><Relationship Id="rId1" Type="http://schemas.openxmlformats.org/officeDocument/2006/relationships/tags" Target="../tags/tag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tags" Target="../tags/tag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0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1" Type="http://schemas.openxmlformats.org/officeDocument/2006/relationships/tags" Target="../tags/tag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1" Type="http://schemas.openxmlformats.org/officeDocument/2006/relationships/tags" Target="../tags/tag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2.png"/><Relationship Id="rId1" Type="http://schemas.openxmlformats.org/officeDocument/2006/relationships/tags" Target="../tags/tag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3.png"/><Relationship Id="rId1" Type="http://schemas.openxmlformats.org/officeDocument/2006/relationships/tags" Target="../tags/tag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G:\QQ截图201607142012副本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74286" y="2205483"/>
            <a:ext cx="4328931" cy="1377950"/>
          </a:xfrm>
          <a:prstGeom prst="rect">
            <a:avLst/>
          </a:prstGeom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35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编译系统</a:t>
            </a:r>
            <a:endParaRPr lang="en-US" altLang="zh-CN" sz="3500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defRPr/>
            </a:pPr>
            <a:r>
              <a:rPr lang="zh-CN" altLang="en-US" sz="35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endParaRPr lang="zh-CN" altLang="en-US" sz="3500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59300" y="3284538"/>
            <a:ext cx="3457575" cy="94297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ct val="0"/>
              </a:spcBef>
              <a:defRPr/>
            </a:pPr>
            <a:r>
              <a:rPr lang="en-US" altLang="zh-CN" sz="2500" b="1" dirty="0">
                <a:solidFill>
                  <a:prstClr val="white"/>
                </a:solidFill>
                <a:latin typeface="Candara" panose="020E0502030303020204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solidFill>
                  <a:prstClr val="white"/>
                </a:solidFill>
                <a:latin typeface="Candara" panose="020E0502030303020204"/>
                <a:ea typeface="楷体" panose="02010609060101010101" pitchFamily="49" charset="-122"/>
              </a:rPr>
              <a:t>哈尔滨工业大学  陈鄞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解答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1050925"/>
            <a:ext cx="8447405" cy="475678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Pascal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语言的标准将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algn="ctr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 v := E1 to E2 do S1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定义成和下面的代码序列有同样的含义：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begin 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	v :=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E1; 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	while v &lt;= E2 do begin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	S1;</a:t>
            </a:r>
            <a:endParaRPr lang="en-US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	v := </a:t>
            </a:r>
            <a:r>
              <a:rPr lang="en-US" altLang="zh-CN" sz="2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succ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(v);</a:t>
            </a:r>
            <a:endParaRPr lang="en-US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end</a:t>
            </a:r>
            <a:endParaRPr lang="en-US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end</a:t>
            </a:r>
            <a:endParaRPr lang="en-US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zh-CN" altLang="en-US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请为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语句设计一种合理的中间代码结构，并写出产生中间代码的翻译方案</a:t>
            </a:r>
            <a:endParaRPr lang="zh-CN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endParaRPr lang="zh-CN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270" y="1185545"/>
            <a:ext cx="7553325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设有如下的文法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S → id := E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   | if B then S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   | while B do S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   | begin S ; S end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	   | break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试给出完成如下翻译所要求的翻译模式：如果发现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break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未出现在循环语句中，则报告错误。</a:t>
            </a:r>
            <a:endParaRPr lang="zh-CN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1070" y="1282065"/>
            <a:ext cx="6764655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写出条件赋值语句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id := if B then 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else 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的语义子程序。其中，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为布尔表达式，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是算术表达式，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代表与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同类的简单变量。按照写出的语义子程序，生成条件赋值语句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m := if a&gt;c then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x+y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else x-y+0.5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的四元式序列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43710" y="508635"/>
            <a:ext cx="5056505" cy="2788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85" y="3637915"/>
            <a:ext cx="6591300" cy="260604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使用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6.4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节（回填）中的翻译方案翻译下列表达式。给出每个子表达式的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truelist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falselist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。你可以假设第一条被生成的指令的地址是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100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a == b &amp;&amp; ( c == d || e == f )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( a == b || c == d ) || e == f 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( a == b &amp;&amp; c == d ) &amp;&amp; e == f 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80" y="958215"/>
            <a:ext cx="8117840" cy="454914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1342390"/>
            <a:ext cx="7924165" cy="4573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1203960"/>
            <a:ext cx="794766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0" y="1456055"/>
            <a:ext cx="7472045" cy="418084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下图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中给出了一个程序的摘要。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概述了使用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SPOC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讲义</a:t>
            </a:r>
            <a:r>
              <a:rPr lang="en-US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6.4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节（回填）中的回填翻译方案生成的三地址代码的结构。这里，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GB" altLang="zh-CN" sz="2400" kern="1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~i</a:t>
            </a:r>
            <a:r>
              <a:rPr lang="en-GB" altLang="zh-CN" sz="2400" kern="1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是每个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code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区域的第一条被生成的指令的标号。请给出最终回填到下列列表中的标号（即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GB" altLang="zh-CN" sz="2400" kern="1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en-GB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~i</a:t>
            </a:r>
            <a:r>
              <a:rPr lang="en-GB" altLang="zh-CN" sz="2400" kern="1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中的某个标号）。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(1) E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3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.falselist</a:t>
            </a:r>
            <a:endParaRPr lang="en-US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(2) S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.nextlist</a:t>
            </a:r>
            <a:endParaRPr lang="en-US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(3) E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4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.falselist</a:t>
            </a:r>
            <a:endParaRPr lang="en-US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(4) S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1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.nextlist</a:t>
            </a:r>
            <a:endParaRPr lang="en-US" altLang="zh-CN" sz="20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(5) E</a:t>
            </a:r>
            <a:r>
              <a:rPr lang="en-GB" altLang="zh-CN" sz="2000" kern="100" baseline="-25000" dirty="0">
                <a:ea typeface="楷体_GB2312"/>
                <a:cs typeface="Times New Roman" panose="02020603050405020304" pitchFamily="18" charset="0"/>
              </a:rPr>
              <a:t>2</a:t>
            </a:r>
            <a:r>
              <a:rPr lang="en-GB" altLang="zh-CN" sz="2000" kern="100" dirty="0">
                <a:ea typeface="楷体_GB2312"/>
                <a:cs typeface="Times New Roman" panose="02020603050405020304" pitchFamily="18" charset="0"/>
              </a:rPr>
              <a:t>.truelist</a:t>
            </a:r>
            <a:endParaRPr lang="en-GB" altLang="zh-CN" sz="2000" kern="100" dirty="0"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744" y="3126400"/>
            <a:ext cx="5384631" cy="34842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3330744" y="3126400"/>
            <a:ext cx="5384631" cy="34842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0410" y="417195"/>
            <a:ext cx="4407535" cy="2936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70" y="3353435"/>
            <a:ext cx="5120640" cy="334518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081" y="804438"/>
            <a:ext cx="8473893" cy="4885257"/>
          </a:xfrm>
        </p:spPr>
        <p:txBody>
          <a:bodyPr/>
          <a:lstStyle/>
          <a:p>
            <a:pPr marL="273050" lvl="0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SPOC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讲义</a:t>
            </a:r>
            <a:r>
              <a:rPr lang="en-US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6.4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节（回填）中的翻译方案对下图进行翻译时，我们为每条语句创建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S.nextlist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列表。一开始是赋值语句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，然后逐步处理越来越大的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语句、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if-else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语句、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语句和语句块。在下图中有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个这种类型的结构语句：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endParaRPr lang="en-GB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while ( E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 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)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if ( E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4 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)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：包含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的语句块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：语句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if ( E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 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)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else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en-GB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   S</a:t>
            </a:r>
            <a:r>
              <a:rPr lang="en-GB" altLang="zh-CN" sz="18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：整个程序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ts val="2200"/>
              </a:lnSpc>
              <a:buClrTx/>
              <a:buSzPct val="100000"/>
              <a:buNone/>
              <a:defRPr/>
            </a:pP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对于这些结构语句，我们可以通过一个规则用其他的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列表以及程序中的表达式的列表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1800" kern="100" baseline="-250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.truelist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1800" kern="100" baseline="-250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.falselist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构造出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GB" altLang="zh-CN" sz="1800" kern="100" baseline="-250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。给出计算下列</a:t>
            </a:r>
            <a:r>
              <a:rPr lang="en-GB" altLang="zh-CN" sz="1800" kern="100" dirty="0" err="1">
                <a:ea typeface="华文楷体" panose="02010600040101010101" pitchFamily="2" charset="-122"/>
                <a:cs typeface="Times New Roman" panose="02020603050405020304" pitchFamily="18" charset="0"/>
              </a:rPr>
              <a:t>nextlist</a:t>
            </a:r>
            <a:r>
              <a:rPr lang="zh-CN" altLang="zh-CN" sz="1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列表的规则：</a:t>
            </a:r>
            <a:endParaRPr lang="en-US" altLang="zh-CN" sz="1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(1)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en-US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(2)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en-US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(3)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en-US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(4)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en-US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22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(5) S</a:t>
            </a:r>
            <a:r>
              <a:rPr lang="en-GB" altLang="zh-CN" sz="1400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en-GB" altLang="zh-CN" sz="14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.nextlist</a:t>
            </a:r>
            <a:endParaRPr lang="zh-CN" altLang="zh-CN" sz="14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58" y="1798820"/>
            <a:ext cx="4107657" cy="25483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3783259" y="1857268"/>
            <a:ext cx="4251470" cy="24898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397510"/>
            <a:ext cx="4800600" cy="2583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3459480"/>
            <a:ext cx="471678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SPOC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讲义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6.4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节（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回填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）所示的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中添加处理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如下</a:t>
            </a:r>
            <a:r>
              <a:rPr lang="en-GB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循环语句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的翻译方案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00050" lvl="1" indent="0" algn="ctr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;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B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)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zh-CN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1573530"/>
            <a:ext cx="7449185" cy="394652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设有形如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call(E) 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,P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,P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的过程调用语句，其中，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为算术表达式，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个不带参数的过程的名字。该调用语句执行的流程为：首先计算表达式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的值，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E=0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时调用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E&gt;0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时调用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E&lt;0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时调用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。该语句执行时，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200" baseline="-250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中有且仅有一个被调用。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）试给出该调用语句的三地址码。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）给出该调用语句适于自底向上分析的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给定如下文法：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S → ( L ) | a 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L → L , S | S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）试设计一个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SDD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，输出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所生成的串中的配对括号的个数。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）试设计一个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，输出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所生成的串中每个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的嵌套深度。例如，串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(a,(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a,a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))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的输出结果是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。</a:t>
            </a:r>
            <a:endParaRPr lang="zh-CN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7.1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节（栈式存储分配）中的程序（如下图所示）使用如下的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partition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函数：该函数总是将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a[m]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作为分割值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v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。同时假设在对数组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a[m],…, a[n]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重新排序时总是尽量保存原来的顺序。也就是说，首先是以原顺序保持所有小于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v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的元素，然后保存所有等于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v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的元素，最后按原来顺序保存所有大于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v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的元素。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画出对数字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9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7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6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进行排序时的活动树。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同时在栈中出现的活动记录最多有多少个？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15.1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con.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36" y="1199214"/>
            <a:ext cx="6742449" cy="51901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827583" y="1032808"/>
            <a:ext cx="7521937" cy="559284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当初始顺序为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7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9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6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时，重复习题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15.1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下图是递归计算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Fibonacci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数列的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语言代码。假设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的活动记录按顺序包含下列元素：（返回值，参数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，局部变量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，局部变量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）。通常在活动记录中还会有其他元素。下面的问题假设初始调用是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f(5)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3639555"/>
            <a:ext cx="4572000" cy="32184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3050" lvl="0" indent="-273050" fontAlgn="base">
              <a:lnSpc>
                <a:spcPts val="3500"/>
              </a:lnSpc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(1)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给出完整的活动树。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500"/>
              </a:lnSpc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(2)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当第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个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f(1)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调用即将返回时，运行时刻栈和其中的活动记录是什么样子的？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500"/>
              </a:lnSpc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(3)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当第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5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个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f(1)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调用即将返回时，运行时刻栈和其中的活动记录是什么样子的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？</a:t>
            </a:r>
            <a:endParaRPr lang="zh-CN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145" y="3908527"/>
            <a:ext cx="3315791" cy="22224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631151" y="3863557"/>
            <a:ext cx="3411745" cy="23573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下面是两个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语言函数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的概述：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f (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x) {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; ...return i+1; ...}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g (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y) {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j; ... f (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j+l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) ...}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也就是说，函数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调用函数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。画出在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调用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即将返回时，运行时刻栈中从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的活动记录开始的顶端部分。你可以只考虑返回值、参数、控制链以及存放局部数据的空间。你不用考虑存放的机器状态，也不用考虑没有在代码中显示的局部值和临时值。但是你应该指出：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哪个函数在栈中为各个元素创建了所使用的空间？</a:t>
            </a:r>
            <a:endParaRPr lang="zh-CN" altLang="en-US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哪个函数写入了各个元素的值？</a:t>
            </a:r>
            <a:endParaRPr lang="zh-CN" altLang="en-US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这些元素属于哪个活动记录？</a:t>
            </a:r>
            <a:endParaRPr lang="zh-CN" altLang="en-US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下图中给出了一个按照非标准方式计算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Fibonacci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数的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ML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语言的函数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main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。函数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将计算第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Fibonacci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数（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n≥0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）。嵌套在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中的是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，它假设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n≥2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并计算第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Fibonacci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。嵌套在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中的是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，它假设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n≥4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。请注意， 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都不需要检查基本情况。我们考虑从对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main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的调用开始，直到（对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fib0(1)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的）第一次调用即将返回的阶段。请描述出当时的活动记录栈，并给出栈中的各个活动记录的访问链。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15.5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con.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44" y="941022"/>
            <a:ext cx="7686829" cy="5812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为下面的每一个文法设计一个预测分析器，并给出预测分析表。你可能先要对文法进行提取左公因子或消除左递归的操作。计算各文法的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FOIRST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FOLLOW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0 S 1 | 0 1					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+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| *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a				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S →S (S) S |</a:t>
            </a:r>
            <a:r>
              <a:rPr lang="el-GR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				</a:t>
            </a:r>
            <a:endParaRPr lang="el-GR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l-GR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a | S + S |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S * | (S) </a:t>
            </a:r>
            <a:r>
              <a:rPr lang="zh-CN" altLang="en-US" sz="12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（能不引入新的非终结符尽量不引入）</a:t>
            </a:r>
            <a:r>
              <a:rPr lang="en-US" altLang="zh-CN" sz="12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	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(5) S → ( L ) | a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以及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 → L , S | S	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(6) E → E or T | T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T → T and F | F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F → not F | ( E ) | true | false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072" y="804438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在本讲中，我们提到，编译器通常为每个作用域（程序块）建立一个独立的符号表（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p49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）。有关作用域和块结构的概念参见教材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1.6.1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节（静态和动态的区别）和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1.6.3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节（静态作用域和块结构）。对于下图所示的块结构代码（为便于引用各语句，增加了行号），假设使用常见的声明的静态作用域规则，请完成以下习题。</a:t>
            </a:r>
            <a:endParaRPr lang="zh-CN" altLang="en-US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(1)	{       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w, x, y, z; 	/* Block B1 */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(2)	        { 	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x, z; 		/* Block B2 */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(3)		{       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w, x; 	/* Block B3 */ }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(4)	        }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(5)	       { 	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w, x; 	/* Block B4 */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(6)		{       </a:t>
            </a:r>
            <a:r>
              <a:rPr lang="en-US" altLang="zh-CN" sz="20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y, z; 	/* Block B5 */ }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(7)	       }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500"/>
              </a:lnSpc>
              <a:buClrTx/>
              <a:buSzPct val="100000"/>
              <a:buNone/>
              <a:defRPr/>
            </a:pP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(8)	}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）判断下列说法的对错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声明的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w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的作用域是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1-8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行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声明的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y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的作用域是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1-5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行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）给出该代码片段中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个声明中的每一个的作用域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）画出该代码片段的符号表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15.6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con.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下图是一个简单的矩阵乘法程序。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假设矩阵的元素是需要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个字节的数值，而且矩阵按行存放。把程序翻译成三地址语句。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中得到的代码构造流图。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找出在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中得到的流图的循环。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86" y="1714343"/>
            <a:ext cx="6449401" cy="296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下图中是计算从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2~n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之间素数个数的代码。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假设数组的元素是需要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个字节存放的的整数，把程序翻译成三地址语句。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中得到的代码构造流图。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找出在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中得到的流图的循环。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25" y="1821179"/>
            <a:ext cx="6112786" cy="318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为下面的表达式构造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algn="ctr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((x + y) - ((x +y) * (x -y))) + ((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x+y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) * (x -y)) 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为下列表达式构造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。假定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是左结合的。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a + b + (a + b) 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a + b + a + b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a + a + ((a + a + a + (a + a + a + a) ) 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对于下面的基本块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d =b * c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e = a + b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b = b * c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a = e – d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为该基本块构造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  <a:endParaRPr lang="zh-CN" altLang="en-US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分别按照下列两种假设简化上述三地址代码</a:t>
            </a:r>
            <a:endParaRPr lang="zh-CN" altLang="en-US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1073150" lvl="2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只有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在基本块的出口活跃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1073150" lvl="2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在基本块的出口活跃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为下面的基本块构造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。请不要忘记包含比较指令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8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10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t5 =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- 1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t6 = 88 * t5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a[t6] = 1.0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+ 1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if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8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10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B6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为下面的基本块构造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DAG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t1 =10*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t2 = t1 + j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t3 = 8 * t2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t4 = t3 - 88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a[t4] = 0.0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j = j + 1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if j </a:t>
            </a:r>
            <a:r>
              <a:rPr lang="en-US" altLang="zh-CN" sz="28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10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B3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16.7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20" y="372110"/>
            <a:ext cx="4696460" cy="1594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1855470"/>
            <a:ext cx="4359910" cy="2252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4271645"/>
            <a:ext cx="5576570" cy="258635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考虑下面的三地址语句序列：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b = 1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b = 2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if w </a:t>
            </a:r>
            <a:r>
              <a:rPr lang="en-US" altLang="zh-CN" sz="24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x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L2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e = b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L2 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L1: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L3 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L2:	c = 3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b = 4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c = 6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L3:	if y </a:t>
            </a:r>
            <a:r>
              <a:rPr lang="en-US" altLang="zh-CN" sz="24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z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L4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L5 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L4:	g = g + 1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h = 8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L1 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2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L5:	h = 9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16.8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10090" y="3628390"/>
            <a:ext cx="5233910" cy="316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lvl="0" indent="-273050" fontAlgn="base">
              <a:lnSpc>
                <a:spcPts val="38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(1) </a:t>
            </a:r>
            <a:r>
              <a:rPr lang="zh-CN" altLang="en-US" sz="2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在该代码中用横线将代码分成基本块，并给每个基本块赋一个序号</a:t>
            </a:r>
            <a:endParaRPr lang="en-US" altLang="zh-CN" sz="2400" b="1" kern="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8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(2) </a:t>
            </a:r>
            <a:r>
              <a:rPr lang="zh-CN" altLang="en-US" sz="2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画出该代码的流图，每个基本块就用</a:t>
            </a:r>
            <a:r>
              <a:rPr lang="en-US" altLang="zh-CN" sz="2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(1)</a:t>
            </a:r>
            <a:r>
              <a:rPr lang="zh-CN" altLang="en-US" sz="2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中的序号表示</a:t>
            </a:r>
            <a:endParaRPr lang="en-US" altLang="zh-CN" sz="2400" b="1" kern="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8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(3)</a:t>
            </a:r>
            <a:r>
              <a:rPr lang="zh-CN" altLang="en-US" sz="2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若有循环，则列出构成每个循环的结点</a:t>
            </a:r>
            <a:endParaRPr lang="zh-CN" altLang="en-US" sz="2400" b="1" kern="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4000" b="1" spc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4972" y="1148913"/>
            <a:ext cx="3472330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对下图中的流图，计算下列值：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每个基本块的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gen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kill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每个基本块的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IN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OUT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2" y="1"/>
            <a:ext cx="5076513" cy="673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2" y="1"/>
            <a:ext cx="5076513" cy="67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2" y="1185762"/>
            <a:ext cx="4341761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对下图中的流图，计算可用表达式问题中的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e_gen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e_kill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OUT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2" y="1"/>
            <a:ext cx="5076513" cy="67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2" y="1185762"/>
            <a:ext cx="4341761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对下图中的流图，计算活跃变量分析中的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def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use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OUT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程序中的变量，若在第一次引用前没有置初值的话，则称它为</a:t>
            </a:r>
            <a:r>
              <a:rPr lang="zh-CN" altLang="en-US" sz="28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未初始化变量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。请运用数据流分析技术，给出计算程序的未初始化变量集合的方法。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考虑一个类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Pascal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的语言，其中所有的变量都是整型（不需要显式声明），并且仅包含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赋值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语句、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读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语句、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写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语句、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条件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语句和</a:t>
            </a:r>
            <a:r>
              <a:rPr lang="zh-CN" altLang="en-US" sz="2000" kern="1200" dirty="0">
                <a:solidFill>
                  <a:srgbClr val="3366FF"/>
                </a:solidFill>
                <a:ea typeface="华文楷体" panose="02010600040101010101" pitchFamily="2" charset="-122"/>
              </a:rPr>
              <a:t>循环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语句。下面的产生式定义了该语言的语法（其中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lit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表示整型常量；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OP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的产生式没有给出，因为它和下面讨论的问题无关）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1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29659" y="2695880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定义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的两个属性：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表示它可能</a:t>
            </a:r>
            <a:r>
              <a:rPr lang="zh-CN" altLang="en-US" sz="2000" b="1" dirty="0">
                <a:solidFill>
                  <a:srgbClr val="3366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定值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的变量集合，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表示它可能</a:t>
            </a:r>
            <a:r>
              <a:rPr lang="zh-CN" altLang="en-US" sz="2000" b="1" dirty="0">
                <a:solidFill>
                  <a:srgbClr val="3366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引用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的变量集合。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(1)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写一个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SDD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或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SDT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，它计算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属性和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属性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(2)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基于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MayDef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属性，说明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Stmt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在什么情况下有同样的语义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779" y="2740463"/>
            <a:ext cx="3829596" cy="4172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Program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id :=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read ( id )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write(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)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;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if (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then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end     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     else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end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while (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do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end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id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lit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OP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考虑一个类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Pascal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的语言，其中所有的变量都是整型（不需要显式声明），并且仅包含赋值语句、读语句、写语句、条件语句和循环语句。下面的产生式定义了该语言的语法（其中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lit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表示整型常量；</a:t>
            </a:r>
            <a:r>
              <a:rPr lang="en-US" altLang="zh-CN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OP</a:t>
            </a:r>
            <a:r>
              <a:rPr lang="zh-CN" altLang="en-US" sz="20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的产生式没有给出，因为它和下面讨论的问题无关）</a:t>
            </a: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1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2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29659" y="2695880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定义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的两个属性：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表示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一定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会定值且该</a:t>
            </a:r>
            <a:r>
              <a:rPr lang="zh-CN" altLang="en-US" sz="2000" b="1" dirty="0">
                <a:solidFill>
                  <a:srgbClr val="3366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定值前未引用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的变量集合，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表示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可能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出现的</a:t>
            </a:r>
            <a:r>
              <a:rPr lang="zh-CN" altLang="en-US" sz="2000" b="1" dirty="0">
                <a:solidFill>
                  <a:srgbClr val="3366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引用前未定值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的变量集合。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(1)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写一个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SDD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或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SDT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，它计算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Def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属性和</a:t>
            </a:r>
            <a:r>
              <a:rPr lang="en-US" altLang="zh-CN" sz="20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MayUse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属性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(2)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基于上面的计算，程序可能未赋初值的变量集合从哪儿可以得到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779" y="2740463"/>
            <a:ext cx="3829596" cy="4172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Program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id :=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read ( id )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write(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)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;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if (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then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end     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     else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end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while (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do begin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Stmt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end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id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lit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lv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→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OP </a:t>
            </a:r>
            <a:r>
              <a:rPr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Exp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8565" y="218440"/>
            <a:ext cx="5377815" cy="2694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8185" b="9919"/>
          <a:stretch>
            <a:fillRect/>
          </a:stretch>
        </p:blipFill>
        <p:spPr>
          <a:xfrm>
            <a:off x="1218565" y="2835275"/>
            <a:ext cx="6010910" cy="1187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" y="4173220"/>
            <a:ext cx="6703695" cy="252349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对于下图中的流图：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找出流图中的循环。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B1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中的语句（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）和（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）都是复制语句。其中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都被赋予了常量值。我们可以对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的哪些使用进行复制传播，并把对它们的使用替换为对一个常量的使用？在所有可能的地方进行这种替换。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对每个循环，找出所有的全局公公子表达式。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寻找每个循环中的归纳变量。同时要考虑在（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）中引入的所有常量。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(5)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寻找每个循环的全部循环不变计算。 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87" y="89941"/>
            <a:ext cx="5076513" cy="67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19.1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con.</a:t>
            </a:r>
            <a:r>
              <a:rPr lang="zh-CN" altLang="en-US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359225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对于下图中的流图进行代码优化。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093" y="160525"/>
            <a:ext cx="4502202" cy="6660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16.1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中得到的流图进行代码优化。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16.2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中得到的流图进行代码优化。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053" y="990890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0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图是用来计算两个向量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的点积的中间代码。尽你所能，通过下列方法优化这个代码：消除公共子表达式，对归纳变量进行强度消减，消除归纳变量。 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dp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0.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0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L: 	t1=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*8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t2= A[t1]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t3 =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*8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t4 = B[t3]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t5= t2*t4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dp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dp+t5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+ 1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0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if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&lt;n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L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2" y="1"/>
            <a:ext cx="5076513" cy="67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867" y="964962"/>
            <a:ext cx="47069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19.7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867" y="964962"/>
            <a:ext cx="337380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69" y="182844"/>
            <a:ext cx="5591331" cy="6675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19.8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867" y="964962"/>
            <a:ext cx="3583664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306" y="160525"/>
            <a:ext cx="4836670" cy="6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19.9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189814"/>
            <a:ext cx="4962759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42" y="160525"/>
            <a:ext cx="2489674" cy="655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为下面的文法设计一个预测分析器，并给出预测分析表。你可能先要对文法进行提取左公因子或消除左递归的操作。计算文法的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FOIRST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FOLLOW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集合。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19.10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189814"/>
            <a:ext cx="4962759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对下图中的流图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: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计算支配关系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构造支配节点树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找出这个流图的自然循环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43" y="160525"/>
            <a:ext cx="3153632" cy="6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G:\QQ截图201607142012副本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416425" y="1916113"/>
            <a:ext cx="3457575" cy="1377950"/>
          </a:xfrm>
          <a:prstGeom prst="rect">
            <a:avLst/>
          </a:prstGeom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500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defRPr/>
            </a:pPr>
            <a:r>
              <a:rPr lang="zh-CN" altLang="en-US" sz="35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  <a:endParaRPr lang="zh-CN" altLang="en-US" sz="3500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59300" y="3284538"/>
            <a:ext cx="3457575" cy="94297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ct val="0"/>
              </a:spcBef>
              <a:defRPr/>
            </a:pPr>
            <a:r>
              <a:rPr lang="en-US" altLang="zh-CN" sz="2500" b="1" dirty="0">
                <a:solidFill>
                  <a:prstClr val="white"/>
                </a:solidFill>
                <a:latin typeface="Candara" panose="020E0502030303020204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solidFill>
                  <a:prstClr val="white"/>
                </a:solidFill>
                <a:latin typeface="Candara" panose="020E0502030303020204"/>
                <a:ea typeface="楷体" panose="02010609060101010101" pitchFamily="49" charset="-122"/>
              </a:rPr>
              <a:t>哈尔滨工业大学  陈鄞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2088515"/>
            <a:ext cx="7352665" cy="308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为下列文法构造递归下降语法分析器（参见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讲义“第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章 语法分析 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-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上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.pdf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”第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42~48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页）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+ S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- S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a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S ( S ) S | </a:t>
            </a:r>
            <a:r>
              <a:rPr lang="el-G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</a:t>
            </a:r>
            <a:endParaRPr lang="el-GR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l-G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0 S 1 | 0 1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对于文法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0 S 1 | 0 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，指出下面各个最右句型的句柄：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000111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00S11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5440" y="624840"/>
            <a:ext cx="5913120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对于文法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，指出下面各个最右句型的句柄：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SSS+a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*+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SS+a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*a+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aaa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*a++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我们可以根据语法分析栈中的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状态来推断出这个状态表示了什么文法符号。我们如何推导出这个信息？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为（增广）文法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algn="ctr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项集。计算这些项集的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函数。给出这个文法的语法分析表。这个文法是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文法吗？如果是，利用得到的分析表，给出处理输入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*a+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时的各个动作。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6910" y="1537970"/>
            <a:ext cx="7366000" cy="40913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0 S 1 | 0 1	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000111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3470" y="1636395"/>
            <a:ext cx="7207885" cy="4085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将下面的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C++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程序划分成正确的词素（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token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）序列。哪些词素应该有相关联的属性值？应该具有什么值？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endParaRPr lang="en-US" altLang="zh-CN" sz="26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float </a:t>
            </a:r>
            <a:r>
              <a:rPr lang="en-US" altLang="zh-CN" sz="26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limitedSquare</a:t>
            </a: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(x) {float x ;</a:t>
            </a:r>
            <a:endParaRPr lang="en-US" altLang="zh-CN" sz="26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/* returns x-squared, but never more than 100 */</a:t>
            </a:r>
            <a:endParaRPr lang="en-US" altLang="zh-CN" sz="26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</a:t>
            </a:r>
            <a:r>
              <a:rPr lang="en-US" altLang="zh-CN" sz="1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//token</a:t>
            </a:r>
            <a:r>
              <a:rPr lang="zh-CN" altLang="en-US" sz="1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序列不应存在空白字符和注释</a:t>
            </a:r>
            <a:endParaRPr lang="en-US" altLang="zh-CN" sz="1800" kern="1200" dirty="0">
              <a:solidFill>
                <a:srgbClr val="FF0000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return (x&lt;=-10.01 ||x&gt;=l0.0)?100:x*x;</a:t>
            </a:r>
            <a:endParaRPr lang="en-US" altLang="zh-CN" sz="26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6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}</a:t>
            </a:r>
            <a:endParaRPr lang="en-US" altLang="zh-CN" sz="26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+ S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* S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a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 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 * a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790" y="868045"/>
            <a:ext cx="6058535" cy="39668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S →S (S) S | </a:t>
            </a:r>
            <a:r>
              <a:rPr lang="el-GR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( ) ( ) )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1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（没必要改造文法）</a:t>
            </a:r>
            <a:endParaRPr lang="zh-CN" altLang="en-US" sz="2100" kern="1200" dirty="0">
              <a:solidFill>
                <a:srgbClr val="FF0000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1089660"/>
            <a:ext cx="795528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" y="1264920"/>
            <a:ext cx="7757160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S → a | S + S | S 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S * | (S)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a + a ) * a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90" y="1150620"/>
            <a:ext cx="7932420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(5) S → ( L ) | a 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以及 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 → L , S | S		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( a , a ) , a , ( a ) )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1370330"/>
            <a:ext cx="765683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(6) S → a S b S | b S a S | </a:t>
            </a:r>
            <a:r>
              <a:rPr lang="el-GR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</a:t>
            </a: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</a:t>
            </a:r>
            <a:r>
              <a:rPr lang="zh-CN" altLang="en-US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输入样例：</a:t>
            </a:r>
            <a:r>
              <a:rPr lang="en-US" altLang="zh-CN" sz="21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aabbab</a:t>
            </a: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符号表中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NAME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字段为什么要设计字符串表这样一种数据结构？而不是把标识符对应的字符串直接存放到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NAME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字段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E:\工大编译\ppt\图片3副本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99847" y="3193858"/>
            <a:ext cx="6264861" cy="3384951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3622117" y="2944485"/>
            <a:ext cx="20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符号表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</a:rPr>
              <a:t>(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Symbol Table)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4208" y="5951060"/>
            <a:ext cx="1577898" cy="369332"/>
            <a:chOff x="2057998" y="3867894"/>
            <a:chExt cx="1577898" cy="369332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3116119" y="4011910"/>
              <a:ext cx="519777" cy="18537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sp>
          <p:nvSpPr>
            <p:cNvPr id="16" name="矩形 15"/>
            <p:cNvSpPr/>
            <p:nvPr/>
          </p:nvSpPr>
          <p:spPr>
            <a:xfrm>
              <a:off x="2057998" y="3867894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字符串表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9180" y="1931670"/>
            <a:ext cx="7025640" cy="29946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820" y="1577340"/>
            <a:ext cx="6690360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对于下列各（增广）文法：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①构造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项集和它们的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GOTO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函数。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②指出你的项集中有没有动作冲突。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③如果存在</a:t>
            </a:r>
            <a:r>
              <a:rPr lang="en-US" altLang="zh-CN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</a:t>
            </a:r>
            <a:r>
              <a:rPr lang="zh-CN" altLang="en-US" sz="25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语法分析表，构造出这个语法分析表。</a:t>
            </a:r>
            <a:endParaRPr lang="zh-CN" altLang="en-US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(7) </a:t>
            </a:r>
            <a:r>
              <a:rPr lang="de-DE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 → E or T | T</a:t>
            </a:r>
            <a:endParaRPr lang="de-DE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de-DE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T → T and F | F</a:t>
            </a:r>
            <a:endParaRPr lang="de-DE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de-DE" altLang="zh-CN" sz="21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F → not F | ( E ) | true | false</a:t>
            </a:r>
            <a:endParaRPr lang="de-DE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1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125" y="1563370"/>
            <a:ext cx="6635750" cy="37306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518160"/>
            <a:ext cx="8376285" cy="58216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说明下面的文法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A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b | B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a  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</a:t>
            </a:r>
            <a:r>
              <a:rPr lang="el-GR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</a:t>
            </a:r>
            <a:endParaRPr lang="el-GR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B →</a:t>
            </a:r>
            <a:r>
              <a:rPr lang="el-GR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</a:t>
            </a:r>
            <a:endParaRPr lang="el-GR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LL(1)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的，但不是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说明下面的文法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→S A | A 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→a	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的，但不是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LL(1)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下面是一个二义性文法：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A S | b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 S A | a	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构造出这个文法的规范</a:t>
            </a:r>
            <a:r>
              <a:rPr lang="en-US" altLang="zh-CN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项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集族。如果我们试图为这个文法构造出一个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语法分析表，必然会存在某些冲突动作。都有哪些冲突动作？假设我们使用这个语法分析表，并且在出现冲突时不确定地选择一个可能的动作。给出处理输入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abab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时的做有可能的动作序列。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1143000"/>
            <a:ext cx="79629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1291590"/>
            <a:ext cx="7490460" cy="4274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为文法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构造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 规范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项集族。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    ②</a:t>
            </a:r>
            <a:r>
              <a:rPr lang="en-US" altLang="zh-CN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LALR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项集族。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7.6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940" y="1229995"/>
            <a:ext cx="641477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对于下列各（增广）文法，构造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①	规范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项集族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②	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LALR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项集族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0 S 1 | 0 1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+ S S| * S S | a</a:t>
            </a:r>
            <a:endParaRPr lang="pt-BR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S →S (S) S |ε		</a:t>
            </a:r>
            <a:endParaRPr lang="pt-BR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) S → ( L ) | a </a:t>
            </a:r>
            <a:r>
              <a:rPr lang="zh-CN" altLang="pt-BR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以及 </a:t>
            </a:r>
            <a:r>
              <a:rPr lang="pt-BR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 → L , S | 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7.7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0" y="491490"/>
            <a:ext cx="5349875" cy="2899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90" y="3872865"/>
            <a:ext cx="448056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0" y="232410"/>
            <a:ext cx="5049520" cy="285178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5995" y="935355"/>
            <a:ext cx="7388860" cy="49872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380" y="1030605"/>
            <a:ext cx="7771130" cy="454215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说明下面的文法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A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b A c | d c | b d a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 d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LALR(1)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的，但不是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7.8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612140"/>
            <a:ext cx="7079615" cy="513016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说明下面的文法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A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b A c | B c | b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a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A → d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B → d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的，但不是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LALR(1)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7.9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考虑上下文无关文法：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algn="ctr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 →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+ | S 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* | a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以及串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aa+a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① 给出这个串的一个最左推导。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② 给出这个串的一个最右推导。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③ 给出这个串的一棵语法分析树。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④ 该文法生成的语言是什么？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⑤ 这个文法是否是二义性的？</a:t>
            </a:r>
            <a:endParaRPr lang="zh-CN" altLang="en-US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305" y="1146810"/>
            <a:ext cx="6765290" cy="498411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对于下图所示的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，给出下列表达式对应的注释语法分析树：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(3+4)*(5+6)n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1*2*3*(4+5)n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(9+8*(7+6)+5)*4n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271" y="1799470"/>
            <a:ext cx="5689704" cy="335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804438"/>
            <a:ext cx="8215312" cy="5266581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给定图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所示的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是句子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3*5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的注释分析树的依赖图。图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的全部拓扑顺序有哪些？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3" y="3552669"/>
            <a:ext cx="5900972" cy="320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5446"/>
            <a:ext cx="4032354" cy="25420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1229397" y="4519055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16567" y="6387552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695" y="109220"/>
            <a:ext cx="6211570" cy="3105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3488690"/>
            <a:ext cx="5702300" cy="306260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对于下图中的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，给出下列表达式对应的注释语法分析树：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int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a,b,c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real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w,x,y,z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03" y="3354126"/>
            <a:ext cx="5006433" cy="35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假设我们有一个产生式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→ BCD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这四个非终结符都有两个属性：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是一个综合属性，而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是一个继承属性。对于下面的每组规则，指出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①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②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③ 是否存在和这些规则一致的求值过程？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 A.s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B.i+C.s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假设我们有一个产生式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→ BCD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这四个非终结符都有两个属性：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是一个综合属性，而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是一个继承属性。对于下面的每组规则，指出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①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②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③ 是否存在和这些规则一致的求值过程？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A.s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B.i+C.s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D.i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A.i+B.s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假设我们有一个产生式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→ BCD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这四个非终结符都有两个属性：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是一个综合属性，而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是一个继承属性。对于下面的每组规则，指出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①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②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③ 是否存在和这些规则一致的求值过程？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A.s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B.s+D.s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假设我们有一个产生式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→ BCD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、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这四个非终结符都有两个属性：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是一个综合属性，而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是一个继承属性。对于下面的每组规则，指出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①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② 这些规则是否满足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属性定义的要求。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③ 是否存在和这些规则一致的求值过程？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A.s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D.i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A.s+C.s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C.i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B.s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D.i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= 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B.i+C.i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2" y="1185762"/>
            <a:ext cx="8643937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对下列各文法重复习题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2.1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S → 0 S 1 | 0 1		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000111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S → +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|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*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a		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+ * a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S →S (S) S |</a:t>
            </a:r>
            <a:r>
              <a:rPr lang="el-GR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	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( ) ( ) )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S → a | S + S | S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| S * | (S)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a + a ) * a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(5) S → ( L ) | a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以及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L → L , S | S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 ( a , a ) , a , ( a ) )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(6) S → a S b S | b S a S | </a:t>
            </a:r>
            <a:r>
              <a:rPr lang="el-GR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ε	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和串 </a:t>
            </a:r>
            <a:r>
              <a:rPr lang="en-US" altLang="zh-CN" sz="24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aabbab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(7) E → E or T | T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T → T and F | F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400050" lvl="1" indent="0" eaLnBrk="1" hangingPunct="1">
              <a:lnSpc>
                <a:spcPts val="3500"/>
              </a:lnSpc>
              <a:buClrTx/>
              <a:buSzPct val="100000"/>
              <a:buNone/>
              <a:defRPr/>
            </a:pP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 F → not F | ( E ) | true | false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（只需完成第</a:t>
            </a:r>
            <a:r>
              <a:rPr lang="zh-CN" altLang="en-US" sz="2400" kern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④⑤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两题）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下图中的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计算诸如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3*5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3*5*7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这样的项。扩展下图中的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，使它可以像习题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8.1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图中所示的那样处理表达式。</a:t>
            </a:r>
            <a:endParaRPr lang="en-US" altLang="zh-CN" sz="25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45" y="2675042"/>
            <a:ext cx="6558821" cy="40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481965"/>
            <a:ext cx="3612515" cy="3266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365" y="3985260"/>
            <a:ext cx="531114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这个文法生成了含“小数点”的二进制数：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L . L | L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L→ L B | B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B → 0 | 1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设计一个</a:t>
            </a:r>
            <a:r>
              <a:rPr lang="en-US" altLang="zh-CN" sz="2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L</a:t>
            </a:r>
            <a:r>
              <a:rPr lang="zh-CN" altLang="en-US" sz="2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属性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来计算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S.val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，即输入串的十进制数值。比如，串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101.101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应该被翻译成十进制数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5.625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。提示：使用一个继承属性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L.side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来指明一个二进制位在小数点的那一边。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570" y="1257300"/>
            <a:ext cx="7290435" cy="46640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191135"/>
            <a:ext cx="5625465" cy="3411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3602355"/>
            <a:ext cx="6060440" cy="319786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1272540"/>
            <a:ext cx="6621780" cy="431292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这个文法生成了含“小数点”的二进制数：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S → L . L | L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L→ L B | B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B → 0 | 1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设计一个</a:t>
            </a:r>
            <a:r>
              <a:rPr lang="en-US" altLang="zh-CN" sz="2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S</a:t>
            </a:r>
            <a:r>
              <a:rPr lang="zh-CN" altLang="en-US" sz="2800" kern="1200" dirty="0">
                <a:solidFill>
                  <a:srgbClr val="FF0000"/>
                </a:solidFill>
                <a:ea typeface="华文楷体" panose="02010600040101010101" pitchFamily="2" charset="-122"/>
              </a:rPr>
              <a:t>属性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来计算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S.val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，即输入串的十进制数值。比如，串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101.101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应该被翻译成十进制数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5.625</a:t>
            </a:r>
            <a:r>
              <a:rPr lang="zh-CN" altLang="en-US" sz="2800" kern="120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0" y="1568450"/>
            <a:ext cx="7175500" cy="36029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下面的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计算了一个由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0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组成的串的值。它把输入的符号串当作按照正二进制数来解释。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B → B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0 {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B.val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=2* B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.val }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  | B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1 {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B.val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=2* B</a:t>
            </a:r>
            <a:r>
              <a:rPr lang="en-US" altLang="zh-CN" sz="28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.val+1 }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       | 1	 {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B.val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=1 }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改写这个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SDT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，使得基础文法不再是左递归的，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lv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  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但仍然可以计算出整个输入串的相同的</a:t>
            </a:r>
            <a:r>
              <a:rPr lang="en-US" altLang="zh-CN" sz="2800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B.val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的值。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1687830"/>
            <a:ext cx="6210300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40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将习题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9. 2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中得到的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SDD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实现为递归下降的语法分析器。</a:t>
            </a:r>
            <a:endParaRPr lang="zh-CN" altLang="zh-CN" sz="2800" dirty="0"/>
          </a:p>
          <a:p>
            <a:pPr marL="273050" lvl="0" indent="-273050" eaLnBrk="1" hangingPunct="1">
              <a:lnSpc>
                <a:spcPts val="1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" y="988695"/>
            <a:ext cx="7939405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将算术表达式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 + - (b + c)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翻译成四元式序列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将下列赋值语句翻译成四元式序列（假设每个数组元素占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个存储单元）。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(1) a= b[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] +c[j] 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(2) a[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i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] = b*c - b*d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(3) x = f (</a:t>
            </a:r>
            <a:r>
              <a:rPr lang="en-US" altLang="zh-CN" kern="1200" dirty="0" err="1">
                <a:solidFill>
                  <a:prstClr val="black"/>
                </a:solidFill>
                <a:ea typeface="华文楷体" panose="02010600040101010101" pitchFamily="2" charset="-122"/>
              </a:rPr>
              <a:t>y+l</a:t>
            </a: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) + 2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(4) x = *p + &amp;y</a:t>
            </a:r>
            <a:endParaRPr lang="en-US" altLang="zh-CN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344" y="82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使用讲义中的翻译方案（如下图所示）翻译下列赋值语句。假设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b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的类型表达式都是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array(3, array(5, real))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，数组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中每个元素（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real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类型）占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8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个存储单元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lvl="0" indent="-273050" eaLnBrk="1" hangingPunct="1">
              <a:lnSpc>
                <a:spcPts val="35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12.3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2594" y="2413072"/>
            <a:ext cx="7011672" cy="4255048"/>
            <a:chOff x="200025" y="2414879"/>
            <a:chExt cx="7011672" cy="42550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025" y="2429698"/>
              <a:ext cx="6901284" cy="422540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00025" y="2414879"/>
              <a:ext cx="7011672" cy="4255048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6393302" y="2067454"/>
            <a:ext cx="2975548" cy="10515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73050" lvl="0" indent="-273050" fontAlgn="base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(1) x = a[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][j] + b[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][j]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73050" lvl="0" indent="-273050" fontAlgn="base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(2) x = a[b[</a:t>
            </a:r>
            <a:r>
              <a:rPr lang="en-US" altLang="zh-CN" sz="2000" b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][j]][c[k]]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修改下图中的翻译方案，使之适合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Fortran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风格的数组引用，也就是说，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维数组的引用为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id[E</a:t>
            </a:r>
            <a:r>
              <a:rPr lang="en-US" altLang="zh-CN" sz="24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4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…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，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E</a:t>
            </a:r>
            <a:r>
              <a:rPr lang="en-US" altLang="zh-CN" sz="2400" kern="1200" baseline="-25000" dirty="0">
                <a:solidFill>
                  <a:prstClr val="black"/>
                </a:solidFill>
                <a:ea typeface="华文楷体" panose="02010600040101010101" pitchFamily="2" charset="-122"/>
              </a:rPr>
              <a:t>n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]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12.4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694" y="2339945"/>
            <a:ext cx="7360170" cy="45180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49312" y="2339945"/>
            <a:ext cx="7666064" cy="45180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9144000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868" name="Picture 7" descr="E:\工大编译\ppt\制作\0330e9c554c768200000158fc50d53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21837"/>
          <a:stretch>
            <a:fillRect/>
          </a:stretch>
        </p:blipFill>
        <p:spPr bwMode="auto">
          <a:xfrm>
            <a:off x="-6350" y="857250"/>
            <a:ext cx="42957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158366" y="2863356"/>
            <a:ext cx="3426657" cy="785812"/>
          </a:xfrm>
          <a:prstGeom prst="rect">
            <a:avLst/>
          </a:prstGeom>
          <a:solidFill>
            <a:srgbClr val="0DC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>
              <a:defRPr/>
            </a:pP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讲习题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lvl="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写出“注释”的正则定义，并为其设计一个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DFA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注释是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/*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和*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/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之间的串，且串中没有不在双引号（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"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）中的*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/</a:t>
            </a:r>
            <a:endParaRPr lang="zh-CN" altLang="en-US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SPOC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讲义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6.3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节（控制语句的翻译）所示的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SDT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中添加处理下列控制流构造的翻译方案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(1) repeat</a:t>
            </a:r>
            <a:r>
              <a:rPr lang="zh-CN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语句</a:t>
            </a:r>
            <a:r>
              <a:rPr lang="zh-CN" altLang="en-US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 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repeat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lang="en-US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73100" lvl="1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en-GB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(2) for</a:t>
            </a:r>
            <a:r>
              <a:rPr lang="zh-CN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循环语句</a:t>
            </a:r>
            <a:r>
              <a:rPr lang="zh-CN" altLang="en-US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;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B 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)</a:t>
            </a:r>
            <a:r>
              <a:rPr lang="en-US" altLang="zh-CN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S</a:t>
            </a:r>
            <a:r>
              <a:rPr lang="en-US" altLang="zh-CN" kern="100" baseline="-25000" dirty="0"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zh-CN" altLang="zh-CN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13.1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为下面的产生式写出一个和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SPOC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讲义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6.3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节（控制语句的翻译）中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SDT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类似的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SDT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。该产生式表示一个常见的</a:t>
            </a:r>
            <a:r>
              <a:rPr lang="en-GB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C</a:t>
            </a:r>
            <a:r>
              <a:rPr lang="zh-CN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语言中的控制流结构。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S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‘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800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’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‘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sz="2800" kern="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’</a:t>
            </a:r>
            <a:endParaRPr lang="en-US" altLang="zh-CN" sz="2800" kern="1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		L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L S</a:t>
            </a:r>
            <a:r>
              <a:rPr lang="en-US" altLang="zh-CN" sz="2800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 | </a:t>
            </a:r>
            <a:r>
              <a:rPr lang="zh-CN" altLang="zh-CN" sz="2800" i="1" kern="100" dirty="0">
                <a:ea typeface="华文楷体" panose="02010600040101010101" pitchFamily="2" charset="-122"/>
                <a:cs typeface="Times New Roman" panose="02020603050405020304" pitchFamily="18" charset="0"/>
              </a:rPr>
              <a:t>ε</a:t>
            </a:r>
            <a:endParaRPr lang="zh-CN" altLang="zh-CN" sz="2800" kern="1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13.2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810G@MYKIRCHL9~8URYN(J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5895" y="790575"/>
            <a:ext cx="8791575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试将下面的语句翻译成四元式序列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while a&lt;c ˄ b&lt;d do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if a=1 then c:=c+1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  	else while a&lt;=d do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	a:=a+2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13.3(1)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试将下面的语句翻译成四元式序列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2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 i:=m step 2 until n do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if a&lt;b then x:=x+1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13.3(2)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520" y="386080"/>
            <a:ext cx="7536180" cy="432054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试将下面的语句翻译成四元式序列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  （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3</a:t>
            </a: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</a:t>
            </a: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for i:=1 step 1 until n do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while a&lt;b do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en-US" altLang="zh-CN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			if c&gt;d then x:=-b+c else x:=a*b+c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13.3(3)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144145"/>
            <a:ext cx="5413375" cy="2990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3134995"/>
            <a:ext cx="6012815" cy="336169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1185762"/>
            <a:ext cx="8215312" cy="4885257"/>
          </a:xfrm>
        </p:spPr>
        <p:txBody>
          <a:bodyPr/>
          <a:lstStyle/>
          <a:p>
            <a:pPr marL="273050" indent="-273050" eaLnBrk="1" hangingPunct="1">
              <a:lnSpc>
                <a:spcPts val="3800"/>
              </a:lnSpc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试将下面的语句翻译成四元式序列</a:t>
            </a:r>
            <a:endParaRPr lang="en-US" altLang="zh-CN" sz="28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ts val="3800"/>
              </a:lnSpc>
              <a:buClrTx/>
              <a:buSzPct val="100000"/>
              <a:buNone/>
              <a:defRPr/>
            </a:pP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（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4</a:t>
            </a:r>
            <a:r>
              <a:rPr lang="zh-CN" altLang="en-US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）</a:t>
            </a:r>
            <a:r>
              <a:rPr lang="en-US" altLang="zh-CN" sz="2400" kern="1200" dirty="0">
                <a:solidFill>
                  <a:prstClr val="black"/>
                </a:solidFill>
                <a:ea typeface="华文楷体" panose="02010600040101010101" pitchFamily="2" charset="-122"/>
              </a:rPr>
              <a:t>if w&lt;1 then a:=b*c+d else repeat a:=a-1 until a&lt;0</a:t>
            </a:r>
            <a:endParaRPr lang="en-US" altLang="zh-CN" sz="2400" kern="1200" dirty="0">
              <a:solidFill>
                <a:prstClr val="black"/>
              </a:solidFill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习题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13.3(4)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30" y="821055"/>
            <a:ext cx="7696200" cy="43586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538047332"/>
  <p:tag name="KSO_WM_UNIT_PLACING_PICTURE_USER_VIEWPORT" val="{&quot;height&quot;:4932,&quot;width&quot;:9312}"/>
</p:tagLst>
</file>

<file path=ppt/tags/tag2.xml><?xml version="1.0" encoding="utf-8"?>
<p:tagLst xmlns:p="http://schemas.openxmlformats.org/presentationml/2006/main">
  <p:tag name="REFSHAPE" val="528038236"/>
  <p:tag name="KSO_WM_UNIT_PLACING_PICTURE_USER_VIEWPORT" val="{&quot;height&quot;:4752,&quot;width&quot;:8556}"/>
</p:tagLst>
</file>

<file path=ppt/tags/tag3.xml><?xml version="1.0" encoding="utf-8"?>
<p:tagLst xmlns:p="http://schemas.openxmlformats.org/presentationml/2006/main">
  <p:tag name="REFSHAPE" val="621663396"/>
  <p:tag name="KSO_WM_UNIT_PLACING_PICTURE_USER_VIEWPORT" val="{&quot;height&quot;:4584,&quot;width&quot;:8088}"/>
</p:tagLst>
</file>

<file path=ppt/tags/tag4.xml><?xml version="1.0" encoding="utf-8"?>
<p:tagLst xmlns:p="http://schemas.openxmlformats.org/presentationml/2006/main">
  <p:tag name="REFSHAPE" val="522548884"/>
  <p:tag name="KSO_WM_UNIT_PLACING_PICTURE_USER_VIEWPORT" val="{&quot;height&quot;:4716,&quot;width&quot;:11064}"/>
</p:tagLst>
</file>

<file path=ppt/tags/tag5.xml><?xml version="1.0" encoding="utf-8"?>
<p:tagLst xmlns:p="http://schemas.openxmlformats.org/presentationml/2006/main">
  <p:tag name="REFSHAPE" val="486057084"/>
  <p:tag name="KSO_WM_UNIT_PLACING_PICTURE_USER_VIEWPORT" val="{&quot;height&quot;:7176,&quot;width&quot;:10632}"/>
</p:tagLst>
</file>

<file path=ppt/tags/tag6.xml><?xml version="1.0" encoding="utf-8"?>
<p:tagLst xmlns:p="http://schemas.openxmlformats.org/presentationml/2006/main">
  <p:tag name="REFSHAPE" val="407047084"/>
  <p:tag name="KSO_WM_UNIT_PLACING_PICTURE_USER_VIEWPORT" val="{&quot;height&quot;:8310,&quot;width&quot;:13845}"/>
</p:tagLst>
</file>

<file path=ppt/tags/tag7.xml><?xml version="1.0" encoding="utf-8"?>
<p:tagLst xmlns:p="http://schemas.openxmlformats.org/presentationml/2006/main">
  <p:tag name="REFSHAPE" val="553575852"/>
  <p:tag name="KSO_WM_UNIT_PLACING_PICTURE_USER_VIEWPORT" val="{&quot;height&quot;:6804,&quot;width&quot;:11868}"/>
</p:tagLst>
</file>

<file path=ppt/tags/tag8.xml><?xml version="1.0" encoding="utf-8"?>
<p:tagLst xmlns:p="http://schemas.openxmlformats.org/presentationml/2006/main">
  <p:tag name="REFSHAPE" val="365311988"/>
  <p:tag name="KSO_WM_UNIT_PLACING_PICTURE_USER_VIEWPORT" val="{&quot;height&quot;:6228,&quot;width&quot;:10896}"/>
</p:tagLst>
</file>

<file path=ppt/tags/tag9.xml><?xml version="1.0" encoding="utf-8"?>
<p:tagLst xmlns:p="http://schemas.openxmlformats.org/presentationml/2006/main">
  <p:tag name="REFSHAPE" val="541754252"/>
  <p:tag name="KSO_WM_UNIT_PLACING_PICTURE_USER_VIEWPORT" val="{&quot;height&quot;:4708,&quot;width&quot;:8537}"/>
</p:tagLst>
</file>

<file path=ppt/theme/theme1.xml><?xml version="1.0" encoding="utf-8"?>
<a:theme xmlns:a="http://schemas.openxmlformats.org/drawingml/2006/main" name="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11921</Words>
  <Application>WPS 演示</Application>
  <PresentationFormat>全屏显示(4:3)</PresentationFormat>
  <Paragraphs>800</Paragraphs>
  <Slides>161</Slides>
  <Notes>110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161</vt:i4>
      </vt:variant>
    </vt:vector>
  </HeadingPairs>
  <TitlesOfParts>
    <vt:vector size="179" baseType="lpstr">
      <vt:lpstr>Arial</vt:lpstr>
      <vt:lpstr>宋体</vt:lpstr>
      <vt:lpstr>Wingdings</vt:lpstr>
      <vt:lpstr>Tahoma</vt:lpstr>
      <vt:lpstr>楷体_GB2312</vt:lpstr>
      <vt:lpstr>新宋体</vt:lpstr>
      <vt:lpstr>Calibri</vt:lpstr>
      <vt:lpstr>Times New Roman</vt:lpstr>
      <vt:lpstr>楷体</vt:lpstr>
      <vt:lpstr>微软雅黑</vt:lpstr>
      <vt:lpstr>Candara</vt:lpstr>
      <vt:lpstr>华文楷体</vt:lpstr>
      <vt:lpstr>Arial Unicode MS</vt:lpstr>
      <vt:lpstr>Symbol</vt:lpstr>
      <vt:lpstr>Meiryo</vt:lpstr>
      <vt:lpstr>楷体_GB2312</vt:lpstr>
      <vt:lpstr>1_Blends</vt:lpstr>
      <vt:lpstr>Blends</vt:lpstr>
      <vt:lpstr>PowerPoint 演示文稿</vt:lpstr>
      <vt:lpstr>PowerPoint 演示文稿</vt:lpstr>
      <vt:lpstr>习题1.1</vt:lpstr>
      <vt:lpstr>习题1.2</vt:lpstr>
      <vt:lpstr>PowerPoint 演示文稿</vt:lpstr>
      <vt:lpstr>习题2.1</vt:lpstr>
      <vt:lpstr>习题2.2</vt:lpstr>
      <vt:lpstr>PowerPoint 演示文稿</vt:lpstr>
      <vt:lpstr>习题3.1</vt:lpstr>
      <vt:lpstr>解答</vt:lpstr>
      <vt:lpstr>PowerPoint 演示文稿</vt:lpstr>
      <vt:lpstr>PowerPoint 演示文稿</vt:lpstr>
      <vt:lpstr>习题4.1</vt:lpstr>
      <vt:lpstr>PowerPoint 演示文稿</vt:lpstr>
      <vt:lpstr>PowerPoint 演示文稿</vt:lpstr>
      <vt:lpstr>习题4.2</vt:lpstr>
      <vt:lpstr>PowerPoint 演示文稿</vt:lpstr>
      <vt:lpstr>PowerPoint 演示文稿</vt:lpstr>
      <vt:lpstr>习题5.1</vt:lpstr>
      <vt:lpstr>PowerPoint 演示文稿</vt:lpstr>
      <vt:lpstr>习题6.1</vt:lpstr>
      <vt:lpstr>PowerPoint 演示文稿</vt:lpstr>
      <vt:lpstr>习题6.2</vt:lpstr>
      <vt:lpstr>习题6.3</vt:lpstr>
      <vt:lpstr>PowerPoint 演示文稿</vt:lpstr>
      <vt:lpstr>习题7.1</vt:lpstr>
      <vt:lpstr>PowerPoint 演示文稿</vt:lpstr>
      <vt:lpstr>习题7.2</vt:lpstr>
      <vt:lpstr>PowerPoint 演示文稿</vt:lpstr>
      <vt:lpstr>习题7.2</vt:lpstr>
      <vt:lpstr>PowerPoint 演示文稿</vt:lpstr>
      <vt:lpstr>习题7.2</vt:lpstr>
      <vt:lpstr>PowerPoint 演示文稿</vt:lpstr>
      <vt:lpstr>PowerPoint 演示文稿</vt:lpstr>
      <vt:lpstr>习题7.2</vt:lpstr>
      <vt:lpstr>PowerPoint 演示文稿</vt:lpstr>
      <vt:lpstr>习题7.2</vt:lpstr>
      <vt:lpstr>PowerPoint 演示文稿</vt:lpstr>
      <vt:lpstr>习题7.2</vt:lpstr>
      <vt:lpstr>PowerPoint 演示文稿</vt:lpstr>
      <vt:lpstr>PowerPoint 演示文稿</vt:lpstr>
      <vt:lpstr>习题7.2</vt:lpstr>
      <vt:lpstr>PowerPoint 演示文稿</vt:lpstr>
      <vt:lpstr>PowerPoint 演示文稿</vt:lpstr>
      <vt:lpstr>习题7.3</vt:lpstr>
      <vt:lpstr>习题7.4</vt:lpstr>
      <vt:lpstr>习题7.5</vt:lpstr>
      <vt:lpstr>PowerPoint 演示文稿</vt:lpstr>
      <vt:lpstr>PowerPoint 演示文稿</vt:lpstr>
      <vt:lpstr>习题7.6</vt:lpstr>
      <vt:lpstr>PowerPoint 演示文稿</vt:lpstr>
      <vt:lpstr>习题7.7</vt:lpstr>
      <vt:lpstr>PowerPoint 演示文稿</vt:lpstr>
      <vt:lpstr>PowerPoint 演示文稿</vt:lpstr>
      <vt:lpstr>PowerPoint 演示文稿</vt:lpstr>
      <vt:lpstr>PowerPoint 演示文稿</vt:lpstr>
      <vt:lpstr>习题7.8</vt:lpstr>
      <vt:lpstr>PowerPoint 演示文稿</vt:lpstr>
      <vt:lpstr>习题7.9</vt:lpstr>
      <vt:lpstr>PowerPoint 演示文稿</vt:lpstr>
      <vt:lpstr>PowerPoint 演示文稿</vt:lpstr>
      <vt:lpstr>习题8.1</vt:lpstr>
      <vt:lpstr>习题8.2</vt:lpstr>
      <vt:lpstr>PowerPoint 演示文稿</vt:lpstr>
      <vt:lpstr>习题8.3</vt:lpstr>
      <vt:lpstr>习题8.4</vt:lpstr>
      <vt:lpstr>习题8.4</vt:lpstr>
      <vt:lpstr>习题8.4</vt:lpstr>
      <vt:lpstr>习题8.4</vt:lpstr>
      <vt:lpstr>PowerPoint 演示文稿</vt:lpstr>
      <vt:lpstr>习题9.1</vt:lpstr>
      <vt:lpstr>PowerPoint 演示文稿</vt:lpstr>
      <vt:lpstr>习题9.2</vt:lpstr>
      <vt:lpstr>PowerPoint 演示文稿</vt:lpstr>
      <vt:lpstr>PowerPoint 演示文稿</vt:lpstr>
      <vt:lpstr>PowerPoint 演示文稿</vt:lpstr>
      <vt:lpstr>习题9.3</vt:lpstr>
      <vt:lpstr>PowerPoint 演示文稿</vt:lpstr>
      <vt:lpstr>习题9.4</vt:lpstr>
      <vt:lpstr>PowerPoint 演示文稿</vt:lpstr>
      <vt:lpstr>PowerPoint 演示文稿</vt:lpstr>
      <vt:lpstr>习题10.1</vt:lpstr>
      <vt:lpstr>PowerPoint 演示文稿</vt:lpstr>
      <vt:lpstr>PowerPoint 演示文稿</vt:lpstr>
      <vt:lpstr>习题12.1</vt:lpstr>
      <vt:lpstr>习题12.2</vt:lpstr>
      <vt:lpstr>习题12.3</vt:lpstr>
      <vt:lpstr>习题12.4</vt:lpstr>
      <vt:lpstr>PowerPoint 演示文稿</vt:lpstr>
      <vt:lpstr>习题13.1</vt:lpstr>
      <vt:lpstr>习题13.2</vt:lpstr>
      <vt:lpstr>PowerPoint 演示文稿</vt:lpstr>
      <vt:lpstr>习题13.3(1)</vt:lpstr>
      <vt:lpstr>习题13.3(2)</vt:lpstr>
      <vt:lpstr>PowerPoint 演示文稿</vt:lpstr>
      <vt:lpstr>习题13.3(3)</vt:lpstr>
      <vt:lpstr>PowerPoint 演示文稿</vt:lpstr>
      <vt:lpstr>习题13.3(4)</vt:lpstr>
      <vt:lpstr>PowerPoint 演示文稿</vt:lpstr>
      <vt:lpstr>习题13.4</vt:lpstr>
      <vt:lpstr>PowerPoint 演示文稿</vt:lpstr>
      <vt:lpstr>习题13.5</vt:lpstr>
      <vt:lpstr>PowerPoint 演示文稿</vt:lpstr>
      <vt:lpstr>习题13.6</vt:lpstr>
      <vt:lpstr>PowerPoint 演示文稿</vt:lpstr>
      <vt:lpstr>PowerPoint 演示文稿</vt:lpstr>
      <vt:lpstr>习题14.1</vt:lpstr>
      <vt:lpstr>PowerPoint 演示文稿</vt:lpstr>
      <vt:lpstr>PowerPoint 演示文稿</vt:lpstr>
      <vt:lpstr>PowerPoint 演示文稿</vt:lpstr>
      <vt:lpstr>习题14.2</vt:lpstr>
      <vt:lpstr>PowerPoint 演示文稿</vt:lpstr>
      <vt:lpstr>习题14.3</vt:lpstr>
      <vt:lpstr>PowerPoint 演示文稿</vt:lpstr>
      <vt:lpstr>习题14.4</vt:lpstr>
      <vt:lpstr>PowerPoint 演示文稿</vt:lpstr>
      <vt:lpstr>习题14.5</vt:lpstr>
      <vt:lpstr>PowerPoint 演示文稿</vt:lpstr>
      <vt:lpstr>PowerPoint 演示文稿</vt:lpstr>
      <vt:lpstr>习题14.6</vt:lpstr>
      <vt:lpstr>PowerPoint 演示文稿</vt:lpstr>
      <vt:lpstr>PowerPoint 演示文稿</vt:lpstr>
      <vt:lpstr>习题15.1</vt:lpstr>
      <vt:lpstr>习题15.1（con.）</vt:lpstr>
      <vt:lpstr>习题15.2</vt:lpstr>
      <vt:lpstr>习题15.3</vt:lpstr>
      <vt:lpstr>习题15.4</vt:lpstr>
      <vt:lpstr>习题15.5</vt:lpstr>
      <vt:lpstr>习题15.5（con.）</vt:lpstr>
      <vt:lpstr>习题15.6</vt:lpstr>
      <vt:lpstr>习题15.6（con.）</vt:lpstr>
      <vt:lpstr>PowerPoint 演示文稿</vt:lpstr>
      <vt:lpstr>习题16.1</vt:lpstr>
      <vt:lpstr>习题16.2</vt:lpstr>
      <vt:lpstr>习题16.3</vt:lpstr>
      <vt:lpstr>习题16.4</vt:lpstr>
      <vt:lpstr>习题16.5</vt:lpstr>
      <vt:lpstr>习题16.6</vt:lpstr>
      <vt:lpstr>习题16.7</vt:lpstr>
      <vt:lpstr>习题16.8</vt:lpstr>
      <vt:lpstr>PowerPoint 演示文稿</vt:lpstr>
      <vt:lpstr>习题17.1</vt:lpstr>
      <vt:lpstr>PowerPoint 演示文稿</vt:lpstr>
      <vt:lpstr>习题18.1</vt:lpstr>
      <vt:lpstr>习题18.2</vt:lpstr>
      <vt:lpstr>习题18.3</vt:lpstr>
      <vt:lpstr>习题18.4</vt:lpstr>
      <vt:lpstr>习题18.5</vt:lpstr>
      <vt:lpstr>PowerPoint 演示文稿</vt:lpstr>
      <vt:lpstr>习题19.1</vt:lpstr>
      <vt:lpstr>习题19.1（con.）</vt:lpstr>
      <vt:lpstr>习题19.2</vt:lpstr>
      <vt:lpstr>习题19.3</vt:lpstr>
      <vt:lpstr>习题19.4</vt:lpstr>
      <vt:lpstr>习题19.5</vt:lpstr>
      <vt:lpstr>习题19.6</vt:lpstr>
      <vt:lpstr>习题19.7</vt:lpstr>
      <vt:lpstr>习题19.8</vt:lpstr>
      <vt:lpstr>习题19.9</vt:lpstr>
      <vt:lpstr>习题19.10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cy</dc:creator>
  <cp:lastModifiedBy>烂柯人</cp:lastModifiedBy>
  <cp:revision>247</cp:revision>
  <cp:lastPrinted>2020-01-12T02:45:00Z</cp:lastPrinted>
  <dcterms:created xsi:type="dcterms:W3CDTF">2016-09-11T10:44:00Z</dcterms:created>
  <dcterms:modified xsi:type="dcterms:W3CDTF">2020-04-16T03:40:45Z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